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970" r:id="rId1"/>
  </p:sldMasterIdLst>
  <p:notesMasterIdLst>
    <p:notesMasterId r:id="rId9"/>
  </p:notesMasterIdLst>
  <p:sldIdLst>
    <p:sldId id="259" r:id="rId2"/>
    <p:sldId id="263" r:id="rId3"/>
    <p:sldId id="264" r:id="rId4"/>
    <p:sldId id="262" r:id="rId5"/>
    <p:sldId id="265" r:id="rId6"/>
    <p:sldId id="266" r:id="rId7"/>
    <p:sldId id="268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FF"/>
    <a:srgbClr val="0099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81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24E73-30D2-443B-81A3-632425A2C77F}" type="datetimeFigureOut">
              <a:rPr lang="en-US" smtClean="0"/>
              <a:t>24/6/2020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209E4F-8B65-45E4-B25B-E1E5850D68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3358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MỨC</a:t>
            </a:r>
            <a:r>
              <a:rPr lang="en-US" baseline="0"/>
              <a:t> ĐỘ NHẬN THỨC CAO ĐƯỢC THỰC HIỆN BỞI NGƯỜI CÓ CHUYÊN MÔN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209E4F-8B65-45E4-B25B-E1E5850D682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1045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ZALO DỄ</a:t>
            </a:r>
            <a:r>
              <a:rPr lang="en-US" baseline="0"/>
              <a:t> DÀNG SỬ DỤNG TRÊN NHIỀU THIẾT BỊ  VÀ ĐƯỢC NHIỀU NGƯỜI DÙNG RỘNG RÃI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209E4F-8B65-45E4-B25B-E1E5850D682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2127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THAY</a:t>
            </a:r>
            <a:r>
              <a:rPr lang="en-US" baseline="0"/>
              <a:t> VÌ GỬI VIDEO TRỰC TIẾP NÊN GỬI CÁC ĐƯỜNG LINK ĐỂ ĐỊNH HƯỚNG XU HƯỚNG TÌM KIẾM TRÊN MẠNG XÃ HỘI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209E4F-8B65-45E4-B25B-E1E5850D682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4618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QUA</a:t>
            </a:r>
            <a:r>
              <a:rPr lang="en-US" baseline="0"/>
              <a:t> VIỆC GIẢNG DẠY MÔN MÁY ĐIỆN TẠI KHOA….. CHÚNG TÔI CÓ NHẬN XÉT SAU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209E4F-8B65-45E4-B25B-E1E5850D682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3399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718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1169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994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24/6/2020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874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24/6/2020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3854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24/6/2020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697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24/6/2020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213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24/6/2020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340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24/6/2020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5574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333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648022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24/6/2020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6129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24/6/2020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657955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pPr/>
              <a:t>24/6/2020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0576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47409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smtClean="0"/>
              <a:t>24/6/2020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348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24/6/2020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703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1" r:id="rId1"/>
    <p:sldLayoutId id="2147483972" r:id="rId2"/>
    <p:sldLayoutId id="2147483973" r:id="rId3"/>
    <p:sldLayoutId id="2147483974" r:id="rId4"/>
    <p:sldLayoutId id="2147483975" r:id="rId5"/>
    <p:sldLayoutId id="2147483976" r:id="rId6"/>
    <p:sldLayoutId id="2147483977" r:id="rId7"/>
    <p:sldLayoutId id="2147483978" r:id="rId8"/>
    <p:sldLayoutId id="2147483979" r:id="rId9"/>
    <p:sldLayoutId id="2147483980" r:id="rId10"/>
    <p:sldLayoutId id="2147483981" r:id="rId11"/>
    <p:sldLayoutId id="2147483982" r:id="rId12"/>
    <p:sldLayoutId id="2147483983" r:id="rId13"/>
    <p:sldLayoutId id="2147483984" r:id="rId14"/>
    <p:sldLayoutId id="2147483985" r:id="rId15"/>
    <p:sldLayoutId id="214748398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08368"/>
            <a:ext cx="87694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 HỌC ĐẢO NGƯỢC </a:t>
            </a:r>
            <a:r>
              <a:rPr lang="en-US" sz="2800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vi-VN" sz="2800" b="1">
                <a:solidFill>
                  <a:srgbClr val="0000FF"/>
                </a:solidFill>
                <a:ea typeface="Tahoma" panose="020B0604030504040204" pitchFamily="34" charset="0"/>
                <a:cs typeface="Tahoma" panose="020B0604030504040204" pitchFamily="34" charset="0"/>
              </a:rPr>
              <a:t>Flipped Classroom)</a:t>
            </a:r>
            <a:endParaRPr lang="en-US" sz="2800" b="1">
              <a:solidFill>
                <a:srgbClr val="0000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5725" y="1687491"/>
            <a:ext cx="6452074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0340" algn="just">
              <a:lnSpc>
                <a:spcPct val="150000"/>
              </a:lnSpc>
            </a:pPr>
            <a:r>
              <a:rPr lang="en-US" sz="2800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</a:t>
            </a:r>
            <a:r>
              <a:rPr lang="vi-VN" sz="2800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ài tập về nhà </a:t>
            </a:r>
            <a:endParaRPr lang="en-US" sz="2800" b="1">
              <a:solidFill>
                <a:srgbClr val="0000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indent="180340" algn="just">
              <a:lnSpc>
                <a:spcPct val="150000"/>
              </a:lnSpc>
            </a:pPr>
            <a:r>
              <a:rPr lang="en-US" sz="2400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thự</a:t>
            </a:r>
            <a:r>
              <a:rPr lang="en-US" sz="2400" b="1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r>
              <a:rPr lang="en-US" sz="2400" b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hiện</a:t>
            </a:r>
            <a:r>
              <a:rPr lang="en-US" sz="2400" b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trên</a:t>
            </a:r>
            <a:r>
              <a:rPr lang="vi-VN" sz="2400" b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lớp học </a:t>
            </a:r>
            <a:endParaRPr lang="en-US" sz="2400" b="1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Picture 8" descr="https://4.bp.blogspot.com/-1ZG16rDgG9Q/WQ6fljlXStI/AAAAAAAAC0A/B9iy73dT6RU4eja1GvSrc2mtX9bg50nkACLcB/s1600/Flippedclass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1" r="3160"/>
          <a:stretch/>
        </p:blipFill>
        <p:spPr bwMode="auto">
          <a:xfrm>
            <a:off x="5665861" y="1051624"/>
            <a:ext cx="5947872" cy="5234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863761" y="4113920"/>
            <a:ext cx="6096001" cy="1292662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180340" algn="just">
              <a:lnSpc>
                <a:spcPct val="150000"/>
              </a:lnSpc>
            </a:pPr>
            <a:r>
              <a:rPr lang="en-US" sz="2800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Nội</a:t>
            </a:r>
            <a:r>
              <a:rPr lang="en-US" sz="2800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dung </a:t>
            </a:r>
            <a:r>
              <a:rPr lang="en-US" sz="2800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</a:t>
            </a:r>
            <a:r>
              <a:rPr lang="en-US" sz="2800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mới</a:t>
            </a:r>
            <a:r>
              <a:rPr lang="en-US" sz="2800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2800" b="1">
              <a:solidFill>
                <a:srgbClr val="000000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indent="180340" algn="just">
              <a:lnSpc>
                <a:spcPct val="150000"/>
              </a:lnSpc>
            </a:pPr>
            <a:r>
              <a:rPr lang="en-US" sz="2400" b="1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         </a:t>
            </a:r>
            <a:r>
              <a:rPr lang="vi-VN" sz="2400" b="1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tự tìm hiểu trước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400" b="1">
                <a:solidFill>
                  <a:srgbClr val="000000"/>
                </a:solidFill>
                <a:ea typeface="Tahoma" panose="020B0604030504040204" pitchFamily="34" charset="0"/>
                <a:cs typeface="Tahoma" panose="020B0604030504040204" pitchFamily="34" charset="0"/>
              </a:rPr>
              <a:t>ở nhà</a:t>
            </a:r>
            <a:endParaRPr lang="en-US" sz="2400" b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505975" y="957442"/>
            <a:ext cx="2405787" cy="6508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180340" algn="ctr">
              <a:lnSpc>
                <a:spcPct val="150000"/>
              </a:lnSpc>
            </a:pPr>
            <a:r>
              <a:rPr lang="en-US" sz="2800" b="1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Khái</a:t>
            </a:r>
            <a:r>
              <a:rPr lang="en-US" sz="2800" b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niệm</a:t>
            </a:r>
            <a:r>
              <a:rPr lang="en-US" sz="2800" b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3875014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learning-flipped-classro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77" r="55940" b="42819"/>
          <a:stretch/>
        </p:blipFill>
        <p:spPr bwMode="auto">
          <a:xfrm>
            <a:off x="1595718" y="1178864"/>
            <a:ext cx="3539963" cy="265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575521" y="4088011"/>
            <a:ext cx="3580358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 HỌC TRUYỀN THỐNG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Giáo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hướng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dẫn</a:t>
            </a: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ghi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chép</a:t>
            </a: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làm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theo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hướng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dẫn</a:t>
            </a: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Giáo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đánh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giá</a:t>
            </a: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làm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tập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về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nhà</a:t>
            </a:r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en-US" sz="12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01360" y="4228723"/>
            <a:ext cx="584199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 HỌC ĐẢO NGƯỢC</a:t>
            </a: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Giáo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hướng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dẫn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giảng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tại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nhà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qua internet</a:t>
            </a: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nhận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được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sự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hổ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trợ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kịp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thời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qua internet</a:t>
            </a: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sử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dụng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thời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gian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lên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để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thảo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luận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nhằm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hiểu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sâu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hơn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khái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niệm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ứng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dụng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thực</a:t>
            </a:r>
            <a:r>
              <a:rPr lang="en-US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tế</a:t>
            </a:r>
          </a:p>
        </p:txBody>
      </p:sp>
      <p:pic>
        <p:nvPicPr>
          <p:cNvPr id="10" name="Picture 2" descr="elearning-flipped-classro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87" r="3613" b="40158"/>
          <a:stretch/>
        </p:blipFill>
        <p:spPr bwMode="auto">
          <a:xfrm>
            <a:off x="6616070" y="1026555"/>
            <a:ext cx="4212577" cy="3096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477520" y="89746"/>
            <a:ext cx="10952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 SÁNH </a:t>
            </a:r>
          </a:p>
          <a:p>
            <a:pPr algn="ctr"/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 HỌC TRUYỀN THỐNG VÀ LỚP HỌC ĐẢO NGƯỢC</a:t>
            </a:r>
          </a:p>
        </p:txBody>
      </p:sp>
    </p:spTree>
    <p:extLst>
      <p:ext uri="{BB962C8B-B14F-4D97-AF65-F5344CB8AC3E}">
        <p14:creationId xmlns:p14="http://schemas.microsoft.com/office/powerpoint/2010/main" val="3562871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536" y="1124124"/>
            <a:ext cx="5419114" cy="5262078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5463229" y="6350202"/>
            <a:ext cx="2633727" cy="5506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Thang</a:t>
            </a:r>
            <a:r>
              <a:rPr lang="en-US" sz="28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Bloom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288673" y="1054086"/>
            <a:ext cx="2329174" cy="421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TRUYỀN THỐNG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198724" y="1054086"/>
            <a:ext cx="1869033" cy="421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ĐẢO NGƯỢC</a:t>
            </a:r>
          </a:p>
        </p:txBody>
      </p:sp>
      <p:sp>
        <p:nvSpPr>
          <p:cNvPr id="15" name="Left Brace 14"/>
          <p:cNvSpPr/>
          <p:nvPr/>
        </p:nvSpPr>
        <p:spPr>
          <a:xfrm>
            <a:off x="3883669" y="4549307"/>
            <a:ext cx="467090" cy="1624682"/>
          </a:xfrm>
          <a:prstGeom prst="leftBrac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320800" y="4729898"/>
            <a:ext cx="24263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Giáo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viên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giới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thiệu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nội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dung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bài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học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cho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học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viên</a:t>
            </a:r>
            <a:endParaRPr lang="en-US" sz="2000" b="1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7" name="Left Brace 16"/>
          <p:cNvSpPr/>
          <p:nvPr/>
        </p:nvSpPr>
        <p:spPr>
          <a:xfrm>
            <a:off x="4483280" y="1693164"/>
            <a:ext cx="622473" cy="2531636"/>
          </a:xfrm>
          <a:prstGeom prst="leftBrac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358900" y="2181549"/>
            <a:ext cx="26182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Học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viên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làm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bài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tập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ở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nhà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với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mức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độ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hiểu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bài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của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mình</a:t>
            </a:r>
            <a:endParaRPr lang="en-US" sz="2000" b="1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9" name="Left Brace 18"/>
          <p:cNvSpPr/>
          <p:nvPr/>
        </p:nvSpPr>
        <p:spPr>
          <a:xfrm rot="10800000">
            <a:off x="8379353" y="1639385"/>
            <a:ext cx="622473" cy="2531636"/>
          </a:xfrm>
          <a:prstGeom prst="leftBrace">
            <a:avLst>
              <a:gd name="adj1" fmla="val 8333"/>
              <a:gd name="adj2" fmla="val 46832"/>
            </a:avLst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378762" y="2199813"/>
            <a:ext cx="224173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Học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viên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và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giáo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viên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cùng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thực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hành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thảo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luận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các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nội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dung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trong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lớp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học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21" name="Left Brace 20"/>
          <p:cNvSpPr/>
          <p:nvPr/>
        </p:nvSpPr>
        <p:spPr>
          <a:xfrm rot="10800000">
            <a:off x="9345320" y="4549307"/>
            <a:ext cx="344388" cy="1617583"/>
          </a:xfrm>
          <a:prstGeom prst="leftBrace">
            <a:avLst>
              <a:gd name="adj1" fmla="val 8333"/>
              <a:gd name="adj2" fmla="val 46832"/>
            </a:avLst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689708" y="4447210"/>
            <a:ext cx="22563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Tài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liệu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học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tập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được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giới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thiệu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cho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học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viên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bên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ngoài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lớp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học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như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bài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tập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về</a:t>
            </a:r>
            <a:r>
              <a:rPr lang="en-US" sz="2000" b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US" sz="2000" b="1" err="1"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nhà</a:t>
            </a:r>
            <a:endParaRPr lang="en-US" sz="2000" b="1"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7520" y="89746"/>
            <a:ext cx="10952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SO SÁNH </a:t>
            </a:r>
          </a:p>
          <a:p>
            <a:pPr algn="ctr"/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 HỌC TRUYỀN THỐNG VÀ LỚP HỌC ĐẢO NGƯỢC</a:t>
            </a:r>
          </a:p>
        </p:txBody>
      </p:sp>
    </p:spTree>
    <p:extLst>
      <p:ext uri="{BB962C8B-B14F-4D97-AF65-F5344CB8AC3E}">
        <p14:creationId xmlns:p14="http://schemas.microsoft.com/office/powerpoint/2010/main" val="2310033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 animBg="1"/>
      <p:bldP spid="16" grpId="0"/>
      <p:bldP spid="17" grpId="0" animBg="1"/>
      <p:bldP spid="18" grpId="0"/>
      <p:bldP spid="19" grpId="0" animBg="1"/>
      <p:bldP spid="20" grpId="0"/>
      <p:bldP spid="21" grpId="0" animBg="1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46446" y="2271346"/>
            <a:ext cx="1555383" cy="2481397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Lựa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chọn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chủ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đề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dạy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học</a:t>
            </a:r>
          </a:p>
        </p:txBody>
      </p:sp>
      <p:sp>
        <p:nvSpPr>
          <p:cNvPr id="4" name="Right Arrow 3"/>
          <p:cNvSpPr/>
          <p:nvPr/>
        </p:nvSpPr>
        <p:spPr>
          <a:xfrm>
            <a:off x="2601828" y="3070094"/>
            <a:ext cx="650618" cy="883899"/>
          </a:xfrm>
          <a:prstGeom prst="rightArrow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52445" y="2271346"/>
            <a:ext cx="2510977" cy="2481397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Giáo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thiết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kế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giảng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video…, chia sẻ tài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liệu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tham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khảo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qua internet</a:t>
            </a:r>
          </a:p>
        </p:txBody>
      </p:sp>
      <p:sp>
        <p:nvSpPr>
          <p:cNvPr id="6" name="Rectangle 5"/>
          <p:cNvSpPr/>
          <p:nvPr/>
        </p:nvSpPr>
        <p:spPr>
          <a:xfrm>
            <a:off x="6414039" y="2271346"/>
            <a:ext cx="1962021" cy="2481397"/>
          </a:xfrm>
          <a:prstGeom prst="rect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xem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trước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tài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liệu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giảng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video…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tại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nhà</a:t>
            </a:r>
            <a:endParaRPr lang="en-US" sz="2000" b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Right Arrow 6"/>
          <p:cNvSpPr/>
          <p:nvPr/>
        </p:nvSpPr>
        <p:spPr>
          <a:xfrm>
            <a:off x="5763422" y="3070094"/>
            <a:ext cx="650618" cy="883899"/>
          </a:xfrm>
          <a:prstGeom prst="rightArrow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26678" y="2271346"/>
            <a:ext cx="2510977" cy="2481397"/>
          </a:xfrm>
          <a:prstGeom prst="rect">
            <a:avLst/>
          </a:prstGeom>
          <a:solidFill>
            <a:srgbClr val="0000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thảo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luận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thực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hành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trao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đổi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với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nhau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thông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qua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sự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điều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phối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giáo</a:t>
            </a:r>
            <a:r>
              <a:rPr lang="en-US" sz="20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endParaRPr lang="en-US" sz="2000" b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8376060" y="3070094"/>
            <a:ext cx="650618" cy="883899"/>
          </a:xfrm>
          <a:prstGeom prst="rightArrow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46446" y="176164"/>
            <a:ext cx="102720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QUY TRÌNH DẠY HỌC THEO MÔ HÌNH LỚP HỌC ĐẢO NGƯỢC</a:t>
            </a:r>
          </a:p>
        </p:txBody>
      </p:sp>
    </p:spTree>
    <p:extLst>
      <p:ext uri="{BB962C8B-B14F-4D97-AF65-F5344CB8AC3E}">
        <p14:creationId xmlns:p14="http://schemas.microsoft.com/office/powerpoint/2010/main" val="2955065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0" descr="Sử dụng Zalo miễn phí hay không?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58"/>
          <a:stretch/>
        </p:blipFill>
        <p:spPr bwMode="auto">
          <a:xfrm>
            <a:off x="319767" y="2266953"/>
            <a:ext cx="3614963" cy="2594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226767" y="1248247"/>
            <a:ext cx="7753739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fontAlgn="base"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Group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Zalo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có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thể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kết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nối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với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nhau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nhanh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chóng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tạo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môi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tập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linh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hoạt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hơn</a:t>
            </a:r>
            <a:endParaRPr lang="en-US" sz="2400" b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algn="just" fontAlgn="base">
              <a:spcAft>
                <a:spcPts val="0"/>
              </a:spcAft>
              <a:buFont typeface="Wingdings" panose="05000000000000000000" pitchFamily="2" charset="2"/>
              <a:buChar char="ü"/>
            </a:pPr>
            <a:endParaRPr lang="en-US" sz="2400" b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 algn="just" fontAlgn="base">
              <a:buFont typeface="Wingdings" panose="05000000000000000000" pitchFamily="2" charset="2"/>
              <a:buChar char="ü"/>
            </a:pP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Group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Zalo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môi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trường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chia sẻ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gắn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kết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sinh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trong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với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nhau</a:t>
            </a:r>
            <a:endParaRPr lang="en-US" sz="2400" b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 algn="just" fontAlgn="base">
              <a:buFont typeface="Wingdings" panose="05000000000000000000" pitchFamily="2" charset="2"/>
              <a:buChar char="ü"/>
            </a:pPr>
            <a:endParaRPr lang="en-US" sz="2400" b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algn="just" fontAlgn="base">
              <a:buFont typeface="Wingdings" panose="05000000000000000000" pitchFamily="2" charset="2"/>
              <a:buChar char="ü"/>
            </a:pP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phần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mềm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Zalo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giáo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thể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quản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lý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hiệu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quả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hơn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nhóm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ngoài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doanh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nghiệp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marL="342900" lvl="0" indent="-342900" algn="just" fontAlgn="base">
              <a:buFont typeface="Wingdings" panose="05000000000000000000" pitchFamily="2" charset="2"/>
              <a:buChar char="ü"/>
            </a:pPr>
            <a:endParaRPr lang="en-US" sz="2400" b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 algn="just" fontAlgn="base">
              <a:buFont typeface="Wingdings" panose="05000000000000000000" pitchFamily="2" charset="2"/>
              <a:buChar char="ü"/>
            </a:pP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Zalo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là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kênh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thông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tin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kết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nối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với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đồng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nghiệp</a:t>
            </a:r>
            <a:endParaRPr lang="en-US" sz="2400" b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 algn="just" fontAlgn="base">
              <a:buFont typeface="Wingdings" panose="05000000000000000000" pitchFamily="2" charset="2"/>
              <a:buChar char="ü"/>
            </a:pPr>
            <a:endParaRPr lang="en-US" sz="2400" b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algn="just" fontAlgn="base">
              <a:buFont typeface="Wingdings" panose="05000000000000000000" pitchFamily="2" charset="2"/>
              <a:buChar char="ü"/>
            </a:pP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Kênh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kết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nối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từ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xa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hiệu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quả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với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400" b="1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phụ</a:t>
            </a:r>
            <a:r>
              <a:rPr lang="en-US" sz="24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huynh</a:t>
            </a:r>
          </a:p>
        </p:txBody>
      </p:sp>
      <p:sp>
        <p:nvSpPr>
          <p:cNvPr id="22" name="Left Brace 21"/>
          <p:cNvSpPr/>
          <p:nvPr/>
        </p:nvSpPr>
        <p:spPr>
          <a:xfrm>
            <a:off x="4088212" y="1118870"/>
            <a:ext cx="306505" cy="5023024"/>
          </a:xfrm>
          <a:prstGeom prst="leftBrace">
            <a:avLst>
              <a:gd name="adj1" fmla="val 37723"/>
              <a:gd name="adj2" fmla="val 50000"/>
            </a:avLst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6150" y="157845"/>
            <a:ext cx="81612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ỨNG DỤNG ZALO TRONG CÔNG TÁC GIẢNG DẠY</a:t>
            </a:r>
          </a:p>
        </p:txBody>
      </p:sp>
    </p:spTree>
    <p:extLst>
      <p:ext uri="{BB962C8B-B14F-4D97-AF65-F5344CB8AC3E}">
        <p14:creationId xmlns:p14="http://schemas.microsoft.com/office/powerpoint/2010/main" val="1369022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uiExpand="1" build="p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Arrow 2"/>
          <p:cNvSpPr/>
          <p:nvPr/>
        </p:nvSpPr>
        <p:spPr>
          <a:xfrm rot="5400000">
            <a:off x="7338848" y="797070"/>
            <a:ext cx="404675" cy="735843"/>
          </a:xfrm>
          <a:prstGeom prst="rightArrow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087795" y="297462"/>
            <a:ext cx="7403927" cy="66519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Lập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tài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khoản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Zalo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tạo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Group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Add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vào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</a:t>
            </a:r>
            <a:endParaRPr lang="en-US" b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087795" y="1407606"/>
            <a:ext cx="7396280" cy="92641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Xây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dựng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giảng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online, video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chia sẻ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tài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liệu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lên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Group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endParaRPr lang="en-US" b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095443" y="2683841"/>
            <a:ext cx="7396280" cy="96771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Đặt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câu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hỏi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định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hướng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trên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Group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Giao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nhiệm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vụ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tập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cho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thời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gian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hoàn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thành</a:t>
            </a:r>
            <a:endParaRPr lang="en-US" b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087795" y="4074057"/>
            <a:ext cx="7403928" cy="117807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Kiểm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mức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độ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hoàn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thành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công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việc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từ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đó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đánh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giá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mức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độ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hiểu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nhằm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đưa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ra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phương pháp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giải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đáp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trên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phù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hợp</a:t>
            </a:r>
            <a:endParaRPr lang="en-US" b="1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095443" y="5655784"/>
            <a:ext cx="7396280" cy="102260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Giảng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dạy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trên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</a:t>
            </a:r>
            <a:r>
              <a:rPr lang="en-US" b="1">
                <a:solidFill>
                  <a:srgbClr val="0000F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trao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đổi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với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giải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đáp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thắc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mắc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người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về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nội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dung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bài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giảng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cũng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như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các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ứng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dụng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thực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b="1" err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tiễn</a:t>
            </a:r>
            <a:r>
              <a:rPr lang="en-US" b="1">
                <a:solidFill>
                  <a:schemeClr val="tx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</p:txBody>
      </p:sp>
      <p:sp>
        <p:nvSpPr>
          <p:cNvPr id="9" name="Right Arrow 8"/>
          <p:cNvSpPr/>
          <p:nvPr/>
        </p:nvSpPr>
        <p:spPr>
          <a:xfrm rot="5400000">
            <a:off x="7366273" y="2141007"/>
            <a:ext cx="349825" cy="735843"/>
          </a:xfrm>
          <a:prstGeom prst="rightArrow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2" name="Right Arrow 11"/>
          <p:cNvSpPr/>
          <p:nvPr/>
        </p:nvSpPr>
        <p:spPr>
          <a:xfrm rot="5400000">
            <a:off x="7347853" y="5094531"/>
            <a:ext cx="386665" cy="735843"/>
          </a:xfrm>
          <a:prstGeom prst="rightArrow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Right Arrow 12"/>
          <p:cNvSpPr/>
          <p:nvPr/>
        </p:nvSpPr>
        <p:spPr>
          <a:xfrm rot="5400000">
            <a:off x="7329935" y="3494886"/>
            <a:ext cx="422499" cy="735843"/>
          </a:xfrm>
          <a:prstGeom prst="rightArrow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01541" y="1493086"/>
            <a:ext cx="260388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TIẾN TRÌNH THỰC HIỆN LỚP HỌC ĐẢO NGƯỢC VỚI SỰ HỔ TRỢ CỦA PHẦN MỀM ZALO</a:t>
            </a:r>
          </a:p>
        </p:txBody>
      </p:sp>
    </p:spTree>
    <p:extLst>
      <p:ext uri="{BB962C8B-B14F-4D97-AF65-F5344CB8AC3E}">
        <p14:creationId xmlns:p14="http://schemas.microsoft.com/office/powerpoint/2010/main" val="3862293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  <p:bldP spid="13" grpId="0" animBg="1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21679" y="1641264"/>
            <a:ext cx="5674409" cy="440120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lvl="0" indent="-342900" algn="just" fontAlgn="base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vi-VN" sz="2000" u="sng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Tạo ra môi trường học tập linh hoạt</a:t>
            </a:r>
            <a:r>
              <a:rPr lang="vi-VN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sôi động,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gây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vi-VN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hứng thú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về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môn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khơi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gợi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đam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mê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tìm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hiểu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kiến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thức</a:t>
            </a:r>
            <a:r>
              <a:rPr lang="vi-VN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sz="200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fontAlgn="base">
              <a:spcAft>
                <a:spcPts val="0"/>
              </a:spcAft>
            </a:pPr>
            <a:r>
              <a:rPr lang="vi-VN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20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algn="just" fontAlgn="base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</a:t>
            </a:r>
            <a:r>
              <a:rPr lang="vi-VN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ạo nên </a:t>
            </a:r>
            <a:r>
              <a:rPr lang="vi-VN" sz="2000" u="sng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văn hóa học tập mới </a:t>
            </a:r>
            <a:r>
              <a:rPr lang="vi-VN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cho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vi-VN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en-US" sz="200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fontAlgn="base">
              <a:spcAft>
                <a:spcPts val="0"/>
              </a:spcAft>
            </a:pPr>
            <a:endParaRPr lang="en-US" sz="200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algn="just" fontAlgn="base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đảo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ngược</a:t>
            </a:r>
            <a:r>
              <a:rPr lang="vi-VN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cung cấp nội dung chương trình </a:t>
            </a:r>
            <a:r>
              <a:rPr lang="vi-VN" sz="2000" u="sng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 tập có định hướng. </a:t>
            </a:r>
            <a:endParaRPr lang="en-US" sz="2000" u="sng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just" fontAlgn="base">
              <a:spcAft>
                <a:spcPts val="0"/>
              </a:spcAft>
            </a:pPr>
            <a:endParaRPr lang="en-US" sz="200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algn="just" fontAlgn="base"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r>
              <a:rPr lang="vi-VN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ác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cũng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u="sng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nhiều</a:t>
            </a:r>
            <a:r>
              <a:rPr lang="en-US" sz="2000" u="sng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u="sng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cơ</a:t>
            </a:r>
            <a:r>
              <a:rPr lang="en-US" sz="2000" u="sng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u="sng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hội</a:t>
            </a:r>
            <a:r>
              <a:rPr lang="vi-VN" sz="2000" u="sng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cộng tác với nhau</a:t>
            </a:r>
            <a:r>
              <a:rPr lang="vi-VN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cùng suy nghĩ và chịu trách nhiệm trong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quá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trình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tập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của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chính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mình</a:t>
            </a:r>
            <a:r>
              <a:rPr lang="en-US" sz="200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</a:p>
          <a:p>
            <a:pPr marL="342900" lvl="0" indent="-342900" algn="just" fontAlgn="base">
              <a:spcAft>
                <a:spcPts val="0"/>
              </a:spcAft>
              <a:buFont typeface="Wingdings" panose="05000000000000000000" pitchFamily="2" charset="2"/>
              <a:buChar char=""/>
            </a:pPr>
            <a:endParaRPr lang="en-US" sz="2000">
              <a:solidFill>
                <a:srgbClr val="0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indent="-342900" algn="just" fontAlgn="base">
              <a:buFont typeface="Wingdings" panose="05000000000000000000" pitchFamily="2" charset="2"/>
              <a:buChar char=""/>
            </a:pP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Giúp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giáo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u="sng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hoàn</a:t>
            </a:r>
            <a:r>
              <a:rPr lang="en-US" sz="2000" u="sng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u="sng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thiện</a:t>
            </a:r>
            <a:r>
              <a:rPr lang="en-US" sz="2000" u="sng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hơn</a:t>
            </a:r>
            <a:endParaRPr lang="en-US" sz="2000" u="sng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335521" y="2342708"/>
            <a:ext cx="4670548" cy="324704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ts val="1200"/>
              </a:spcBef>
              <a:spcAft>
                <a:spcPts val="300"/>
              </a:spcAft>
              <a:buFont typeface="Wingdings" panose="05000000000000000000" pitchFamily="2" charset="2"/>
              <a:buChar char=""/>
              <a:tabLst>
                <a:tab pos="2286000" algn="l"/>
                <a:tab pos="457200" algn="l"/>
              </a:tabLst>
            </a:pP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Không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phải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nội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dung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nào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cũng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phù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hợp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sử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dụng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phương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pháp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lớp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đảo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ngược</a:t>
            </a:r>
            <a:endParaRPr lang="en-US" sz="200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300"/>
              </a:spcAft>
              <a:buFont typeface="Wingdings" panose="05000000000000000000" pitchFamily="2" charset="2"/>
              <a:buChar char=""/>
              <a:tabLst>
                <a:tab pos="2286000" algn="l"/>
                <a:tab pos="457200" algn="l"/>
              </a:tabLst>
            </a:pP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cần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có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được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sử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dụng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máy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tính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điện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thoại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thông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minh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truy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cập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internet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tại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nhà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cũng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như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trên lớp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học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en-US" sz="2000" b="1" i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342900" lvl="0" indent="-342900" algn="just">
              <a:spcBef>
                <a:spcPts val="1200"/>
              </a:spcBef>
              <a:spcAft>
                <a:spcPts val="300"/>
              </a:spcAft>
              <a:buFont typeface="Wingdings" panose="05000000000000000000" pitchFamily="2" charset="2"/>
              <a:buChar char=""/>
              <a:tabLst>
                <a:tab pos="2286000" algn="l"/>
                <a:tab pos="457200" algn="l"/>
              </a:tabLst>
            </a:pP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Giáo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viên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sẽ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tốn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nhiều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thời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gian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và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công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sức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hơn để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chuẩn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00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bị</a:t>
            </a:r>
            <a:r>
              <a:rPr lang="en-US" sz="200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bài.</a:t>
            </a:r>
            <a:endParaRPr lang="en-US" sz="2000" b="1" i="1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86391" y="134692"/>
            <a:ext cx="2341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NHẬN XÉT</a:t>
            </a:r>
          </a:p>
        </p:txBody>
      </p:sp>
      <p:sp>
        <p:nvSpPr>
          <p:cNvPr id="6" name="Rectangle 5"/>
          <p:cNvSpPr/>
          <p:nvPr/>
        </p:nvSpPr>
        <p:spPr>
          <a:xfrm>
            <a:off x="2917537" y="811289"/>
            <a:ext cx="16870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Ưu</a:t>
            </a:r>
            <a:r>
              <a:rPr 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điểm</a:t>
            </a:r>
            <a:endParaRPr lang="en-US" sz="28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200526" y="1334509"/>
            <a:ext cx="294053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Nhược</a:t>
            </a:r>
            <a:r>
              <a:rPr lang="en-US" sz="2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2800" b="1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điểm</a:t>
            </a:r>
            <a:endParaRPr lang="en-US" sz="2400" b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99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7" grpId="0"/>
    </p:bldLst>
  </p:timing>
</p:sld>
</file>

<file path=ppt/theme/theme1.xml><?xml version="1.0" encoding="utf-8"?>
<a:theme xmlns:a="http://schemas.openxmlformats.org/drawingml/2006/main" name="Wisp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663</TotalTime>
  <Words>721</Words>
  <Application>Microsoft Office PowerPoint</Application>
  <PresentationFormat>Widescreen</PresentationFormat>
  <Paragraphs>71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Century Gothic</vt:lpstr>
      <vt:lpstr>Tahoma</vt:lpstr>
      <vt:lpstr>Wingdings</vt:lpstr>
      <vt:lpstr>Wingdings 3</vt:lpstr>
      <vt:lpstr>Wisp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AccountName</dc:creator>
  <cp:lastModifiedBy>Admin</cp:lastModifiedBy>
  <cp:revision>73</cp:revision>
  <dcterms:created xsi:type="dcterms:W3CDTF">2019-12-10T07:34:45Z</dcterms:created>
  <dcterms:modified xsi:type="dcterms:W3CDTF">2020-06-24T15:30:29Z</dcterms:modified>
</cp:coreProperties>
</file>